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3" r:id="rId2"/>
  </p:sldMasterIdLst>
  <p:notesMasterIdLst>
    <p:notesMasterId r:id="rId23"/>
  </p:notesMasterIdLst>
  <p:sldIdLst>
    <p:sldId id="257" r:id="rId3"/>
    <p:sldId id="258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6" r:id="rId12"/>
    <p:sldId id="259" r:id="rId13"/>
    <p:sldId id="265" r:id="rId14"/>
    <p:sldId id="260" r:id="rId15"/>
    <p:sldId id="264" r:id="rId16"/>
    <p:sldId id="266" r:id="rId17"/>
    <p:sldId id="274" r:id="rId18"/>
    <p:sldId id="275" r:id="rId19"/>
    <p:sldId id="277" r:id="rId20"/>
    <p:sldId id="278" r:id="rId21"/>
    <p:sldId id="26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42"/>
    <p:restoredTop sz="94599"/>
  </p:normalViewPr>
  <p:slideViewPr>
    <p:cSldViewPr snapToGrid="0" snapToObjects="1">
      <p:cViewPr varScale="1">
        <p:scale>
          <a:sx n="119" d="100"/>
          <a:sy n="119" d="100"/>
        </p:scale>
        <p:origin x="208" y="1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21ABB9-47FA-9A40-8696-A8674F1A210F}" type="datetimeFigureOut">
              <a:rPr lang="en-US" smtClean="0"/>
              <a:t>5/12/17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F21368-1A86-D74A-A0BB-323856BDE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680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36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A41848-FFB8-AC48-B4DC-EBF5C8BC1A5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223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905001"/>
            <a:ext cx="100584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rgbClr val="FF00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4572000"/>
            <a:ext cx="861568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3368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Bod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905001"/>
            <a:ext cx="100584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4572000"/>
            <a:ext cx="861568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20402" y="6450987"/>
            <a:ext cx="1286837" cy="365760"/>
          </a:xfrm>
        </p:spPr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6535" y="6450987"/>
            <a:ext cx="1320704" cy="365760"/>
          </a:xfrm>
        </p:spPr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5" y="6495369"/>
            <a:ext cx="508368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5" y="5486400"/>
            <a:ext cx="10212916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5" y="3852863"/>
            <a:ext cx="8180916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536192"/>
            <a:ext cx="48768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92800" y="1536192"/>
            <a:ext cx="48768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48768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4876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92800" y="1535113"/>
            <a:ext cx="48768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92800" y="2174875"/>
            <a:ext cx="4876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1" y="5495544"/>
            <a:ext cx="103632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6400" y="6096000"/>
            <a:ext cx="103632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06400" y="381000"/>
            <a:ext cx="103632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336" y="5495278"/>
            <a:ext cx="103632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12776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2336" y="6096000"/>
            <a:ext cx="103632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3368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Bod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5" y="5486400"/>
            <a:ext cx="10212916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5" y="3852863"/>
            <a:ext cx="8180916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536192"/>
            <a:ext cx="48768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92800" y="1536192"/>
            <a:ext cx="48768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48768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4876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92800" y="1535113"/>
            <a:ext cx="48768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92800" y="2174875"/>
            <a:ext cx="4876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1" y="5495544"/>
            <a:ext cx="103632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6400" y="6096000"/>
            <a:ext cx="103632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06400" y="381000"/>
            <a:ext cx="103632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336" y="5495278"/>
            <a:ext cx="103632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12776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2336" y="6096000"/>
            <a:ext cx="103632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220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22044" cy="4688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5867400" y="533399"/>
            <a:ext cx="457200" cy="12192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Rectangle 7"/>
          <p:cNvSpPr/>
          <p:nvPr/>
        </p:nvSpPr>
        <p:spPr>
          <a:xfrm>
            <a:off x="10160000" y="6400800"/>
            <a:ext cx="609601" cy="4572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52757" y="6450987"/>
            <a:ext cx="5678783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69602" y="6450987"/>
            <a:ext cx="1337637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  <a:latin typeface="Helvetica Neue"/>
              </a:defRPr>
            </a:lvl1pPr>
          </a:lstStyle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51817" y="6495369"/>
            <a:ext cx="26521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2"/>
                </a:solidFill>
                <a:latin typeface="Helvetica Neue"/>
              </a:rPr>
              <a:t>Research Computing @</a:t>
            </a:r>
            <a:r>
              <a:rPr lang="en-US" sz="1200" baseline="0" dirty="0" smtClean="0">
                <a:solidFill>
                  <a:schemeClr val="bg2"/>
                </a:solidFill>
                <a:latin typeface="Helvetica Neue"/>
              </a:rPr>
              <a:t> </a:t>
            </a:r>
            <a:r>
              <a:rPr lang="en-US" sz="1200" dirty="0" smtClean="0">
                <a:solidFill>
                  <a:schemeClr val="bg2"/>
                </a:solidFill>
                <a:latin typeface="Helvetica Neue"/>
              </a:rPr>
              <a:t>CU Boulder</a:t>
            </a:r>
            <a:endParaRPr lang="en-US" sz="1200" dirty="0">
              <a:solidFill>
                <a:schemeClr val="bg2"/>
              </a:solidFill>
              <a:latin typeface="Helvetica Neue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192081" y="6495369"/>
            <a:ext cx="524843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123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rgbClr val="FF0000"/>
          </a:solidFill>
          <a:effectLst/>
          <a:latin typeface="Helvetica Neue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1"/>
          </a:solidFill>
          <a:latin typeface="Helvetica Neue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200" kern="1200">
          <a:solidFill>
            <a:schemeClr val="tx1"/>
          </a:solidFill>
          <a:latin typeface="Helvetica Neue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2000" kern="1200">
          <a:solidFill>
            <a:schemeClr val="tx1"/>
          </a:solidFill>
          <a:latin typeface="Helvetica Neue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800" kern="1200">
          <a:solidFill>
            <a:schemeClr val="tx1"/>
          </a:solidFill>
          <a:latin typeface="Helvetica Neue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Helvetica Neue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220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22044" cy="4688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5867400" y="533399"/>
            <a:ext cx="457200" cy="12192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Rectangle 7"/>
          <p:cNvSpPr/>
          <p:nvPr/>
        </p:nvSpPr>
        <p:spPr>
          <a:xfrm>
            <a:off x="10160000" y="6400800"/>
            <a:ext cx="609601" cy="4572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9015" y="6450987"/>
            <a:ext cx="6692525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58055" y="6450987"/>
            <a:ext cx="1149183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  <a:latin typeface="Helvetica Neue"/>
              </a:defRPr>
            </a:lvl1pPr>
          </a:lstStyle>
          <a:p>
            <a:fld id="{20A0195A-1E91-384F-ACE1-3848860AA3C7}" type="datetimeFigureOut">
              <a:rPr lang="en-US" smtClean="0"/>
              <a:t>5/12/17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51817" y="6495369"/>
            <a:ext cx="26521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2"/>
                </a:solidFill>
                <a:latin typeface="Helvetica Neue"/>
              </a:rPr>
              <a:t>Research Computing @</a:t>
            </a:r>
            <a:r>
              <a:rPr lang="en-US" sz="1200" baseline="0" dirty="0" smtClean="0">
                <a:solidFill>
                  <a:schemeClr val="bg2"/>
                </a:solidFill>
                <a:latin typeface="Helvetica Neue"/>
              </a:rPr>
              <a:t> </a:t>
            </a:r>
            <a:r>
              <a:rPr lang="en-US" sz="1200" dirty="0" smtClean="0">
                <a:solidFill>
                  <a:schemeClr val="bg2"/>
                </a:solidFill>
                <a:latin typeface="Helvetica Neue"/>
              </a:rPr>
              <a:t>CU Boulder</a:t>
            </a:r>
            <a:endParaRPr lang="en-US" sz="1200" dirty="0">
              <a:solidFill>
                <a:schemeClr val="bg2"/>
              </a:solidFill>
              <a:latin typeface="Helvetica Neue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655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Helvetica Neue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1"/>
          </a:solidFill>
          <a:latin typeface="Helvetica Neue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200" kern="1200">
          <a:solidFill>
            <a:schemeClr val="tx1"/>
          </a:solidFill>
          <a:latin typeface="Helvetica Neue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2000" kern="1200">
          <a:solidFill>
            <a:schemeClr val="tx1"/>
          </a:solidFill>
          <a:latin typeface="Helvetica Neue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800" kern="1200">
          <a:solidFill>
            <a:schemeClr val="tx1"/>
          </a:solidFill>
          <a:latin typeface="Helvetica Neue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Helvetica Neue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homas.hauser@colorado.edu" TargetMode="External"/><Relationship Id="rId4" Type="http://schemas.openxmlformats.org/officeDocument/2006/relationships/hyperlink" Target="https://github.com/ResearchComputing/Parallelization_Workshop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hyperlink" Target="http://blogs.mathworks.com/loren/2012/02/06/using-gpus-in-matlab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6" TargetMode="External"/><Relationship Id="rId4" Type="http://schemas.openxmlformats.org/officeDocument/2006/relationships/hyperlink" Target="https://github.com/ResearchComputing/Parallelization_Workshop" TargetMode="External"/><Relationship Id="rId1" Type="http://schemas.openxmlformats.org/officeDocument/2006/relationships/slideLayout" Target="../slideLayouts/slideLayout14.xml"/><Relationship Id="rId2" Type="http://schemas.openxmlformats.org/officeDocument/2006/relationships/hyperlink" Target="mailto:rc-help@colorado.edu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hyperlink" Target="https://www.bu.edu/tech/files/2015/09/matlab_pct_slides.pdf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icam.vt.edu/Computing/fdi_2012_spmd.pdf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99488" y="1593059"/>
            <a:ext cx="8463686" cy="1945481"/>
          </a:xfrm>
        </p:spPr>
        <p:txBody>
          <a:bodyPr/>
          <a:lstStyle/>
          <a:p>
            <a:pPr algn="ctr"/>
            <a:r>
              <a:rPr lang="en-US" dirty="0" smtClean="0"/>
              <a:t>Parallel Computing - </a:t>
            </a:r>
            <a:r>
              <a:rPr lang="en-US" dirty="0" err="1" smtClean="0"/>
              <a:t>Matlab</a:t>
            </a:r>
            <a:r>
              <a:rPr lang="en-US" dirty="0" smtClean="0"/>
              <a:t> – Part 2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0533" y="3708628"/>
            <a:ext cx="8439764" cy="1800225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Shelley Knuth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  <a:hlinkClick r:id="rId3"/>
              </a:rPr>
              <a:t>shelley.knuth@colorado.edu</a:t>
            </a:r>
            <a:endParaRPr lang="en-US" dirty="0" smtClean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tx1"/>
              </a:solidFill>
              <a:hlinkClick r:id=""/>
            </a:endParaRPr>
          </a:p>
          <a:p>
            <a:pPr algn="ctr"/>
            <a:r>
              <a:rPr lang="en-US" dirty="0" smtClean="0">
                <a:solidFill>
                  <a:schemeClr val="tx1"/>
                </a:solidFill>
                <a:hlinkClick r:id=""/>
              </a:rPr>
              <a:t>www.rc.colorado.edu</a:t>
            </a:r>
            <a:endParaRPr lang="en-US" dirty="0" smtClean="0">
              <a:solidFill>
                <a:schemeClr val="tx1"/>
              </a:solidFill>
            </a:endParaRP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chemeClr val="tx1"/>
                </a:solidFill>
              </a:rPr>
              <a:t>Slides</a:t>
            </a:r>
            <a:r>
              <a:rPr lang="en-US" dirty="0" smtClean="0">
                <a:solidFill>
                  <a:schemeClr val="tx1"/>
                </a:solidFill>
              </a:rPr>
              <a:t>:  </a:t>
            </a:r>
            <a:r>
              <a:rPr lang="en-US" dirty="0" smtClean="0">
                <a:solidFill>
                  <a:schemeClr val="tx1"/>
                </a:solidFill>
                <a:hlinkClick r:id="rId4"/>
              </a:rPr>
              <a:t>https</a:t>
            </a:r>
            <a:r>
              <a:rPr lang="en-US" dirty="0">
                <a:solidFill>
                  <a:schemeClr val="tx1"/>
                </a:solidFill>
                <a:hlinkClick r:id="rId4"/>
              </a:rPr>
              <a:t>://</a:t>
            </a:r>
            <a:r>
              <a:rPr lang="en-US" dirty="0" smtClean="0">
                <a:solidFill>
                  <a:schemeClr val="tx1"/>
                </a:solidFill>
                <a:hlinkClick r:id="rId4"/>
              </a:rPr>
              <a:t>github.com/ResearchComputing/Parallelization_Workshop</a:t>
            </a:r>
            <a:r>
              <a:rPr lang="en-US" dirty="0" smtClean="0">
                <a:solidFill>
                  <a:schemeClr val="tx1"/>
                </a:solidFill>
              </a:rPr>
              <a:t>  </a:t>
            </a:r>
            <a:endParaRPr lang="en-US" dirty="0"/>
          </a:p>
          <a:p>
            <a:pPr algn="ctr"/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0F6E1-FDCE-6346-AB84-123049008380}" type="datetime1">
              <a:rPr lang="en-US" smtClean="0"/>
              <a:t>5/12/17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Parallelization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9232625" y="6495369"/>
            <a:ext cx="284189" cy="276999"/>
          </a:xfrm>
          <a:prstGeom prst="rect">
            <a:avLst/>
          </a:prstGeom>
        </p:spPr>
        <p:txBody>
          <a:bodyPr/>
          <a:lstStyle/>
          <a:p>
            <a:fld id="{02339CB1-0666-044B-8464-C41DC61129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863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 you have a piece of code that you can utilize parallel </a:t>
            </a:r>
            <a:r>
              <a:rPr lang="en-US" dirty="0" err="1" smtClean="0"/>
              <a:t>Matlab</a:t>
            </a:r>
            <a:r>
              <a:rPr lang="en-US" dirty="0" smtClean="0"/>
              <a:t>?</a:t>
            </a:r>
          </a:p>
          <a:p>
            <a:r>
              <a:rPr lang="en-US" dirty="0" smtClean="0"/>
              <a:t>Take a few minutes to look at some of the code you’re working on</a:t>
            </a:r>
          </a:p>
          <a:p>
            <a:r>
              <a:rPr lang="en-US" dirty="0" smtClean="0"/>
              <a:t>Can you use </a:t>
            </a:r>
            <a:r>
              <a:rPr lang="en-US" dirty="0" err="1" smtClean="0"/>
              <a:t>parfor</a:t>
            </a:r>
            <a:r>
              <a:rPr lang="en-US" dirty="0" smtClean="0"/>
              <a:t> or </a:t>
            </a:r>
            <a:r>
              <a:rPr lang="en-US" dirty="0" err="1" smtClean="0"/>
              <a:t>spmd</a:t>
            </a:r>
            <a:r>
              <a:rPr lang="en-US" dirty="0" smtClean="0"/>
              <a:t>?  Is it parallelizable?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542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GPUs?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600200"/>
            <a:ext cx="5423066" cy="468849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GPUs – Graphical Processing Units</a:t>
            </a:r>
          </a:p>
          <a:p>
            <a:r>
              <a:rPr lang="en-US" dirty="0" smtClean="0"/>
              <a:t>Originally for graphics, but realized can be used for any type of computing</a:t>
            </a:r>
          </a:p>
          <a:p>
            <a:r>
              <a:rPr lang="en-US" dirty="0" smtClean="0"/>
              <a:t>Accelerator</a:t>
            </a:r>
          </a:p>
          <a:p>
            <a:pPr lvl="1"/>
            <a:r>
              <a:rPr lang="en-US" dirty="0" smtClean="0"/>
              <a:t>Has way more processors per card than a regular CPU</a:t>
            </a:r>
          </a:p>
          <a:p>
            <a:pPr lvl="1"/>
            <a:r>
              <a:rPr lang="en-US" dirty="0" smtClean="0"/>
              <a:t>Which means… -&gt;</a:t>
            </a:r>
          </a:p>
          <a:p>
            <a:r>
              <a:rPr lang="en-US" dirty="0" smtClean="0"/>
              <a:t>Great for data parallel operations</a:t>
            </a:r>
          </a:p>
          <a:p>
            <a:pPr lvl="1"/>
            <a:r>
              <a:rPr lang="en-US" dirty="0" smtClean="0"/>
              <a:t>Same operation performed on different parts of an array</a:t>
            </a:r>
          </a:p>
          <a:p>
            <a:r>
              <a:rPr lang="en-US" dirty="0" smtClean="0"/>
              <a:t>Best for large data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2046" y="1417638"/>
            <a:ext cx="5660571" cy="420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766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Should You Use a GPU?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your problem is massively parallel, you might experience significant speed up</a:t>
            </a:r>
          </a:p>
          <a:p>
            <a:pPr lvl="1"/>
            <a:r>
              <a:rPr lang="en-US" dirty="0" err="1" smtClean="0"/>
              <a:t>Vectorized</a:t>
            </a:r>
            <a:r>
              <a:rPr lang="en-US" dirty="0" smtClean="0"/>
              <a:t> </a:t>
            </a:r>
            <a:r>
              <a:rPr lang="en-US" dirty="0" err="1" smtClean="0"/>
              <a:t>Matlab</a:t>
            </a:r>
            <a:r>
              <a:rPr lang="en-US" dirty="0" smtClean="0"/>
              <a:t> calculations can fit here too</a:t>
            </a:r>
          </a:p>
          <a:p>
            <a:r>
              <a:rPr lang="en-US" dirty="0" smtClean="0"/>
              <a:t>Computationally intensive</a:t>
            </a:r>
          </a:p>
          <a:p>
            <a:pPr lvl="1"/>
            <a:r>
              <a:rPr lang="en-US" dirty="0" smtClean="0"/>
              <a:t>Time spent on computation is greater than time spent transferring data to/from GPU memory</a:t>
            </a:r>
          </a:p>
          <a:p>
            <a:r>
              <a:rPr lang="en-US" dirty="0" smtClean="0"/>
              <a:t>If these don’t apply, your job could end up running slower on a GPU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441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Matlab</a:t>
            </a:r>
            <a:r>
              <a:rPr lang="en-US" dirty="0" smtClean="0"/>
              <a:t> Computations on a GPU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Workers are not spun up on a GPU like they are on a CPU</a:t>
            </a:r>
          </a:p>
          <a:p>
            <a:r>
              <a:rPr lang="en-US" dirty="0" smtClean="0"/>
              <a:t>The client sends instructions to the GPU </a:t>
            </a:r>
          </a:p>
          <a:p>
            <a:r>
              <a:rPr lang="en-US" dirty="0" smtClean="0"/>
              <a:t>There’s also device memory where you can transfer data</a:t>
            </a:r>
          </a:p>
          <a:p>
            <a:pPr lvl="1"/>
            <a:r>
              <a:rPr lang="en-US" dirty="0" smtClean="0"/>
              <a:t>If have started on a CPU, can transfer data to GPU and perform operations</a:t>
            </a:r>
          </a:p>
          <a:p>
            <a:pPr lvl="2"/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gpuArray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lvl="1"/>
            <a:r>
              <a:rPr lang="en-US" dirty="0" smtClean="0"/>
              <a:t>Once finished with computations, then transfer the data back to the CPU</a:t>
            </a:r>
          </a:p>
          <a:p>
            <a:pPr lvl="2"/>
            <a:r>
              <a:rPr lang="en-US" dirty="0">
                <a:latin typeface="Courier" charset="0"/>
                <a:ea typeface="Courier" charset="0"/>
                <a:cs typeface="Courier" charset="0"/>
              </a:rPr>
              <a:t>g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ather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You will need the PCT to utilize GPUs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435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gpuArray</a:t>
            </a:r>
            <a:r>
              <a:rPr lang="en-US" dirty="0" smtClean="0"/>
              <a:t>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600200"/>
            <a:ext cx="4164282" cy="4688490"/>
          </a:xfrm>
        </p:spPr>
        <p:txBody>
          <a:bodyPr/>
          <a:lstStyle/>
          <a:p>
            <a:r>
              <a:rPr lang="en-US" dirty="0" smtClean="0"/>
              <a:t>On the CPU</a:t>
            </a:r>
          </a:p>
          <a:p>
            <a:pPr marL="114300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A1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= rand(3000,3000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); tic;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14300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B1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fft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(A1);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14300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time1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toc;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95901" y="1600200"/>
            <a:ext cx="5235742" cy="4688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On the GPU</a:t>
            </a:r>
          </a:p>
          <a:p>
            <a:pPr marL="114300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A2 =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gpuArray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(A1);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14300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tic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;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14300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B2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fft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(A2);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14300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time2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toc;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4878" y="4180114"/>
            <a:ext cx="10601059" cy="1911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Here we are creating the data on the CPU and then using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gpuArray</a:t>
            </a:r>
            <a:r>
              <a:rPr lang="en-US" dirty="0" smtClean="0"/>
              <a:t> to transfer it to the GPU</a:t>
            </a:r>
          </a:p>
          <a:p>
            <a:r>
              <a:rPr lang="en-US" dirty="0" smtClean="0"/>
              <a:t>The transfer time could end up bogging down your code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56311" y="5833016"/>
            <a:ext cx="6822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http://blogs.mathworks.com/loren/2012/02/06/using-gpus-in-matlab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077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solveEquationCPU.m</a:t>
            </a:r>
            <a:endParaRPr lang="en-US" dirty="0" smtClean="0"/>
          </a:p>
          <a:p>
            <a:r>
              <a:rPr lang="en-US" dirty="0" err="1" smtClean="0"/>
              <a:t>WaveEquationCPU.m</a:t>
            </a:r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solveEquationGPU.m</a:t>
            </a:r>
            <a:endParaRPr lang="en-US" dirty="0" smtClean="0"/>
          </a:p>
          <a:p>
            <a:r>
              <a:rPr lang="en-US" dirty="0" err="1" smtClean="0"/>
              <a:t>WaveEquationGPU.m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1501" y="696558"/>
            <a:ext cx="4506686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506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Take some of your code and convert a portion of it to run on a GPU</a:t>
            </a:r>
          </a:p>
        </p:txBody>
      </p:sp>
    </p:spTree>
    <p:extLst>
      <p:ext uri="{BB962C8B-B14F-4D97-AF65-F5344CB8AC3E}">
        <p14:creationId xmlns:p14="http://schemas.microsoft.com/office/powerpoint/2010/main" val="2006355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Arrays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891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Matlab</a:t>
            </a:r>
            <a:r>
              <a:rPr lang="en-US" dirty="0" smtClean="0"/>
              <a:t> and the Cloud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Very recently more available</a:t>
            </a:r>
          </a:p>
          <a:p>
            <a:r>
              <a:rPr lang="en-US" dirty="0" err="1" smtClean="0"/>
              <a:t>Mathworks</a:t>
            </a:r>
            <a:r>
              <a:rPr lang="en-US" dirty="0" smtClean="0"/>
              <a:t> supports several different types of cloud-based </a:t>
            </a:r>
            <a:r>
              <a:rPr lang="en-US" dirty="0" err="1" smtClean="0"/>
              <a:t>Matlab</a:t>
            </a:r>
            <a:r>
              <a:rPr lang="en-US" dirty="0" smtClean="0"/>
              <a:t> access</a:t>
            </a:r>
          </a:p>
          <a:p>
            <a:pPr lvl="1"/>
            <a:r>
              <a:rPr lang="en-US" dirty="0" err="1" smtClean="0"/>
              <a:t>Matlab</a:t>
            </a:r>
            <a:r>
              <a:rPr lang="en-US" dirty="0" smtClean="0"/>
              <a:t> Mobile</a:t>
            </a:r>
          </a:p>
          <a:p>
            <a:pPr lvl="2"/>
            <a:r>
              <a:rPr lang="en-US" dirty="0" smtClean="0"/>
              <a:t>Can connect to a </a:t>
            </a:r>
            <a:r>
              <a:rPr lang="en-US" dirty="0" err="1" smtClean="0"/>
              <a:t>Matlab</a:t>
            </a:r>
            <a:r>
              <a:rPr lang="en-US" dirty="0" smtClean="0"/>
              <a:t> session either on your local computer or in the cloud</a:t>
            </a:r>
          </a:p>
          <a:p>
            <a:pPr lvl="2"/>
            <a:r>
              <a:rPr lang="en-US" dirty="0" smtClean="0"/>
              <a:t>Use from Apple® (iPhone, iPad) or Android devices</a:t>
            </a:r>
          </a:p>
          <a:p>
            <a:pPr lvl="2"/>
            <a:r>
              <a:rPr lang="en-US" dirty="0" smtClean="0"/>
              <a:t>Have command line access</a:t>
            </a:r>
          </a:p>
          <a:p>
            <a:pPr lvl="2"/>
            <a:r>
              <a:rPr lang="en-US" dirty="0" smtClean="0"/>
              <a:t>Can run scripts, create figures, view results</a:t>
            </a:r>
          </a:p>
          <a:p>
            <a:pPr lvl="2"/>
            <a:r>
              <a:rPr lang="en-US" dirty="0" smtClean="0"/>
              <a:t>Everything up in cloud storage</a:t>
            </a:r>
          </a:p>
          <a:p>
            <a:pPr lvl="1"/>
            <a:r>
              <a:rPr lang="en-US" dirty="0" err="1" smtClean="0"/>
              <a:t>Matlab</a:t>
            </a:r>
            <a:r>
              <a:rPr lang="en-US" dirty="0" smtClean="0"/>
              <a:t> Online – </a:t>
            </a:r>
            <a:r>
              <a:rPr lang="en-US" dirty="0" err="1" smtClean="0"/>
              <a:t>Matlab</a:t>
            </a:r>
            <a:r>
              <a:rPr lang="en-US" dirty="0" smtClean="0"/>
              <a:t> in a web browser</a:t>
            </a:r>
          </a:p>
          <a:p>
            <a:pPr lvl="2"/>
            <a:r>
              <a:rPr lang="en-US" dirty="0" smtClean="0"/>
              <a:t>Can use </a:t>
            </a:r>
            <a:r>
              <a:rPr lang="en-US" dirty="0" err="1" smtClean="0"/>
              <a:t>Matlab</a:t>
            </a:r>
            <a:r>
              <a:rPr lang="en-US" dirty="0" smtClean="0"/>
              <a:t> from any computer and offers storage, sharing, and command execution</a:t>
            </a:r>
          </a:p>
          <a:p>
            <a:pPr lvl="2"/>
            <a:r>
              <a:rPr lang="en-US" dirty="0" smtClean="0"/>
              <a:t>For students to use in a class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03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Matlab</a:t>
            </a:r>
            <a:r>
              <a:rPr lang="en-US" dirty="0" smtClean="0"/>
              <a:t> and the Cloud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Distributed Computing Server</a:t>
            </a:r>
          </a:p>
          <a:p>
            <a:pPr lvl="1"/>
            <a:r>
              <a:rPr lang="en-US" dirty="0" smtClean="0"/>
              <a:t>Scale </a:t>
            </a:r>
            <a:r>
              <a:rPr lang="en-US" dirty="0" err="1" smtClean="0"/>
              <a:t>Matlab</a:t>
            </a:r>
            <a:r>
              <a:rPr lang="en-US" dirty="0" smtClean="0"/>
              <a:t> computations on virtual clusters running in the cloud</a:t>
            </a:r>
          </a:p>
          <a:p>
            <a:pPr lvl="1"/>
            <a:r>
              <a:rPr lang="en-US" dirty="0" smtClean="0"/>
              <a:t>Prototype your code in the desktop and then scale up to use virtual resources on a cloud computing service like Amazon EC2</a:t>
            </a:r>
          </a:p>
          <a:p>
            <a:pPr lvl="1"/>
            <a:r>
              <a:rPr lang="en-US" dirty="0" smtClean="0"/>
              <a:t>There is an extra charge for this</a:t>
            </a:r>
          </a:p>
          <a:p>
            <a:pPr lvl="1"/>
            <a:r>
              <a:rPr lang="en-US" dirty="0" smtClean="0"/>
              <a:t>However, can allow you to simulate the Distributed Computing Server to run across nodes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254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Continuing the PCT</a:t>
            </a:r>
          </a:p>
          <a:p>
            <a:pPr lvl="1"/>
            <a:r>
              <a:rPr lang="en-US" dirty="0" err="1"/>
              <a:t>s</a:t>
            </a:r>
            <a:r>
              <a:rPr lang="en-US" dirty="0" err="1" smtClean="0"/>
              <a:t>pmd</a:t>
            </a:r>
            <a:endParaRPr lang="en-US" dirty="0" smtClean="0"/>
          </a:p>
          <a:p>
            <a:r>
              <a:rPr lang="en-US" dirty="0" smtClean="0"/>
              <a:t>Distributed Arrays</a:t>
            </a:r>
          </a:p>
          <a:p>
            <a:r>
              <a:rPr lang="en-US" dirty="0" smtClean="0"/>
              <a:t>What </a:t>
            </a:r>
            <a:r>
              <a:rPr lang="en-US" dirty="0" smtClean="0"/>
              <a:t>are GPUs</a:t>
            </a:r>
          </a:p>
          <a:p>
            <a:pPr lvl="1"/>
            <a:r>
              <a:rPr lang="en-US" dirty="0" smtClean="0"/>
              <a:t>Why do we want to use them</a:t>
            </a:r>
          </a:p>
          <a:p>
            <a:pPr lvl="1"/>
            <a:r>
              <a:rPr lang="en-US" dirty="0" smtClean="0"/>
              <a:t>How can we leverage </a:t>
            </a:r>
            <a:r>
              <a:rPr lang="en-US" dirty="0" err="1" smtClean="0"/>
              <a:t>Matlab</a:t>
            </a:r>
            <a:endParaRPr lang="en-US" dirty="0" smtClean="0"/>
          </a:p>
          <a:p>
            <a:pPr marL="11430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dirty="0" smtClean="0"/>
              <a:t>	to </a:t>
            </a:r>
            <a:r>
              <a:rPr lang="en-US" dirty="0" smtClean="0"/>
              <a:t>use with GPUs?</a:t>
            </a:r>
          </a:p>
          <a:p>
            <a:r>
              <a:rPr lang="en-US" dirty="0" smtClean="0"/>
              <a:t>Cloud computing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43" y="1167987"/>
            <a:ext cx="52832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721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Email </a:t>
            </a:r>
            <a:r>
              <a:rPr lang="en-US" dirty="0" smtClean="0">
                <a:hlinkClick r:id="rId2"/>
              </a:rPr>
              <a:t>rc-help@colorado.edu</a:t>
            </a:r>
            <a:endParaRPr lang="en-US" dirty="0" smtClean="0"/>
          </a:p>
          <a:p>
            <a:r>
              <a:rPr lang="en-US" dirty="0" smtClean="0"/>
              <a:t>Twitter:  </a:t>
            </a:r>
            <a:r>
              <a:rPr lang="en-US" dirty="0" err="1" smtClean="0"/>
              <a:t>CUBoulderRC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Link to survey on this topic:  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://tinyurl.com/curc-survey16</a:t>
            </a:r>
            <a:r>
              <a:rPr lang="en-US" dirty="0"/>
              <a:t>  </a:t>
            </a:r>
          </a:p>
          <a:p>
            <a:endParaRPr lang="en-US" dirty="0"/>
          </a:p>
          <a:p>
            <a:r>
              <a:rPr lang="en-US" dirty="0"/>
              <a:t>Slides: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github.com/ResearchComputing/Parallelization_Workshop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45EA6-DBB3-314A-9DB0-0235EB00F2E4}" type="datetime1">
              <a:rPr lang="en-US" smtClean="0"/>
              <a:t>5/12/17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Parallelization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32624" y="6495369"/>
            <a:ext cx="381276" cy="276999"/>
          </a:xfrm>
          <a:prstGeom prst="rect">
            <a:avLst/>
          </a:prstGeom>
        </p:spPr>
        <p:txBody>
          <a:bodyPr/>
          <a:lstStyle/>
          <a:p>
            <a:fld id="{249E94F7-107C-CE46-8C56-9CACFF99CD93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994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Spmd</a:t>
            </a:r>
            <a:r>
              <a:rPr lang="en-US" dirty="0" smtClean="0"/>
              <a:t> Command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823847"/>
            <a:ext cx="10634133" cy="4241675"/>
          </a:xfrm>
        </p:spPr>
        <p:txBody>
          <a:bodyPr>
            <a:normAutofit/>
          </a:bodyPr>
          <a:lstStyle/>
          <a:p>
            <a:r>
              <a:rPr lang="en-US" dirty="0" smtClean="0"/>
              <a:t>Single program, multiple data</a:t>
            </a:r>
          </a:p>
          <a:p>
            <a:r>
              <a:rPr lang="en-US" dirty="0" smtClean="0"/>
              <a:t>Creates parallel regions of code</a:t>
            </a:r>
          </a:p>
          <a:p>
            <a:pPr lvl="1"/>
            <a:r>
              <a:rPr lang="en-US" dirty="0" smtClean="0"/>
              <a:t>Can be useful to load up the data within </a:t>
            </a:r>
            <a:r>
              <a:rPr lang="en-US" dirty="0" err="1" smtClean="0"/>
              <a:t>spmd</a:t>
            </a:r>
            <a:r>
              <a:rPr lang="en-US" dirty="0" smtClean="0"/>
              <a:t> constructs so that it is available on the workers to later run a </a:t>
            </a:r>
            <a:r>
              <a:rPr lang="en-US" dirty="0" err="1" smtClean="0"/>
              <a:t>parfor</a:t>
            </a:r>
            <a:r>
              <a:rPr lang="en-US" dirty="0" smtClean="0"/>
              <a:t> loop</a:t>
            </a:r>
          </a:p>
          <a:p>
            <a:r>
              <a:rPr lang="en-US" dirty="0" smtClean="0"/>
              <a:t>The </a:t>
            </a:r>
            <a:r>
              <a:rPr lang="en-US" dirty="0" err="1"/>
              <a:t>spmd</a:t>
            </a:r>
            <a:r>
              <a:rPr lang="en-US" dirty="0"/>
              <a:t> command ensures more control </a:t>
            </a:r>
            <a:endParaRPr lang="en-US" dirty="0" smtClean="0"/>
          </a:p>
          <a:p>
            <a:pPr lvl="1"/>
            <a:r>
              <a:rPr lang="en-US" dirty="0" smtClean="0"/>
              <a:t>Can divide work and data between workers</a:t>
            </a:r>
          </a:p>
          <a:p>
            <a:pPr lvl="1"/>
            <a:r>
              <a:rPr lang="en-US" dirty="0" smtClean="0"/>
              <a:t>Can communicate between workers</a:t>
            </a:r>
            <a:endParaRPr lang="en-US" dirty="0"/>
          </a:p>
          <a:p>
            <a:r>
              <a:rPr lang="en-US" dirty="0"/>
              <a:t>Like a very simplified version of </a:t>
            </a:r>
            <a:r>
              <a:rPr lang="en-US" dirty="0" smtClean="0"/>
              <a:t>MPI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BF8F-98E5-5F4B-B3F8-B701A94D1974}" type="datetime1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Parallelization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FF645C0-8224-4D48-BDE4-843CE100023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29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Spmd</a:t>
            </a:r>
            <a:r>
              <a:rPr lang="en-US" dirty="0" smtClean="0"/>
              <a:t> Command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823847"/>
            <a:ext cx="10727267" cy="4241675"/>
          </a:xfrm>
        </p:spPr>
        <p:txBody>
          <a:bodyPr>
            <a:normAutofit/>
          </a:bodyPr>
          <a:lstStyle/>
          <a:p>
            <a:r>
              <a:rPr lang="en-US" dirty="0" smtClean="0"/>
              <a:t>In </a:t>
            </a:r>
            <a:r>
              <a:rPr lang="en-US" dirty="0" err="1" smtClean="0"/>
              <a:t>spmd</a:t>
            </a:r>
            <a:r>
              <a:rPr lang="en-US" dirty="0" smtClean="0"/>
              <a:t>, have one client process</a:t>
            </a:r>
          </a:p>
          <a:p>
            <a:pPr lvl="1"/>
            <a:r>
              <a:rPr lang="en-US" dirty="0" smtClean="0"/>
              <a:t>Supervises workers who work on a single problem</a:t>
            </a:r>
          </a:p>
          <a:p>
            <a:r>
              <a:rPr lang="en-US" dirty="0" smtClean="0"/>
              <a:t>The client keeps tracks of the workers via identifiers</a:t>
            </a:r>
          </a:p>
          <a:p>
            <a:pPr marL="411480" lvl="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labindex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r>
              <a:rPr lang="en-US" dirty="0" smtClean="0"/>
              <a:t>Each worker runs on a separate core but uses a common program</a:t>
            </a:r>
          </a:p>
          <a:p>
            <a:pPr lvl="1"/>
            <a:r>
              <a:rPr lang="en-US" dirty="0" smtClean="0"/>
              <a:t>Meet and talk to each other at certain synchronization points</a:t>
            </a:r>
          </a:p>
          <a:p>
            <a:pPr lvl="1"/>
            <a:r>
              <a:rPr lang="en-US" dirty="0" smtClean="0"/>
              <a:t>Two workers can communicate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BB06C-1308-4642-9276-49AAD23610FD}" type="datetime1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Parallelization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FF645C0-8224-4D48-BDE4-843CE100023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458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Spmd</a:t>
            </a:r>
            <a:r>
              <a:rPr lang="en-US" dirty="0" smtClean="0"/>
              <a:t>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133601"/>
            <a:ext cx="6436660" cy="3931920"/>
          </a:xfrm>
        </p:spPr>
        <p:txBody>
          <a:bodyPr>
            <a:normAutofit/>
          </a:bodyPr>
          <a:lstStyle/>
          <a:p>
            <a:r>
              <a:rPr lang="en-US" dirty="0" smtClean="0"/>
              <a:t>Can have several </a:t>
            </a:r>
            <a:r>
              <a:rPr lang="en-US" dirty="0" err="1" smtClean="0"/>
              <a:t>spmd</a:t>
            </a:r>
            <a:r>
              <a:rPr lang="en-US" dirty="0" smtClean="0"/>
              <a:t> blocks in one program</a:t>
            </a:r>
          </a:p>
          <a:p>
            <a:r>
              <a:rPr lang="en-US" dirty="0" smtClean="0"/>
              <a:t>Workers workspace remains intact even if pause execution</a:t>
            </a:r>
          </a:p>
          <a:p>
            <a:r>
              <a:rPr lang="en-US" dirty="0" smtClean="0"/>
              <a:t>Variables will be shared between blocks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C02DD-A9CE-E645-B75E-58CDEAE537D2}" type="datetime1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Parallelization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FF645C0-8224-4D48-BDE4-843CE100023A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0835" y="437608"/>
            <a:ext cx="4445000" cy="596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970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Composite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composite variable contains references to unique values on each worker</a:t>
            </a:r>
          </a:p>
          <a:p>
            <a:r>
              <a:rPr lang="en-US" dirty="0" smtClean="0"/>
              <a:t>On a worker, it is accessed like a normal variable</a:t>
            </a:r>
          </a:p>
          <a:p>
            <a:r>
              <a:rPr lang="en-US" dirty="0" smtClean="0"/>
              <a:t>On the client elements on each worker are accessed using cell-array style notation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CB1-690B-AF4C-8977-30517BDD0312}" type="datetime1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Parallelization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FF645C0-8224-4D48-BDE4-843CE100023A}" type="slidenum">
              <a:rPr lang="en-US" smtClean="0"/>
              <a:t>6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105242" y="5892301"/>
            <a:ext cx="6127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https://www.bu.edu/tech/files/2015/09/matlab_pct_slides.pdf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493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exchange between workers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4267" y="1800225"/>
            <a:ext cx="10837375" cy="4488465"/>
          </a:xfrm>
        </p:spPr>
        <p:txBody>
          <a:bodyPr/>
          <a:lstStyle/>
          <a:p>
            <a:r>
              <a:rPr lang="en-US" dirty="0" err="1" smtClean="0"/>
              <a:t>Labindex</a:t>
            </a:r>
            <a:r>
              <a:rPr lang="en-US" dirty="0" smtClean="0"/>
              <a:t> – returns unique identifier</a:t>
            </a:r>
          </a:p>
          <a:p>
            <a:r>
              <a:rPr lang="en-US" dirty="0" err="1" smtClean="0"/>
              <a:t>Numlabs</a:t>
            </a:r>
            <a:r>
              <a:rPr lang="en-US" dirty="0" smtClean="0"/>
              <a:t> – returns total number of workers</a:t>
            </a:r>
          </a:p>
          <a:p>
            <a:r>
              <a:rPr lang="en-US" dirty="0" err="1" smtClean="0"/>
              <a:t>LabReceive</a:t>
            </a:r>
            <a:r>
              <a:rPr lang="en-US" dirty="0" smtClean="0"/>
              <a:t> – allows a worker to receive data from another</a:t>
            </a:r>
          </a:p>
          <a:p>
            <a:r>
              <a:rPr lang="en-US" dirty="0" err="1" smtClean="0"/>
              <a:t>LabSend</a:t>
            </a:r>
            <a:r>
              <a:rPr lang="en-US" dirty="0" smtClean="0"/>
              <a:t> – one worker sends data to another</a:t>
            </a:r>
          </a:p>
          <a:p>
            <a:pPr lvl="1"/>
            <a:r>
              <a:rPr lang="en-US" dirty="0" smtClean="0"/>
              <a:t>These two must be coupled</a:t>
            </a:r>
          </a:p>
          <a:p>
            <a:r>
              <a:rPr lang="en-US" dirty="0" err="1"/>
              <a:t>L</a:t>
            </a:r>
            <a:r>
              <a:rPr lang="en-US" dirty="0" err="1" smtClean="0"/>
              <a:t>abSendReceive</a:t>
            </a:r>
            <a:r>
              <a:rPr lang="en-US" dirty="0" smtClean="0"/>
              <a:t> - simultaneous </a:t>
            </a:r>
            <a:r>
              <a:rPr lang="en-US" dirty="0"/>
              <a:t>data </a:t>
            </a:r>
            <a:r>
              <a:rPr lang="en-US" dirty="0" smtClean="0"/>
              <a:t>exchange</a:t>
            </a:r>
          </a:p>
          <a:p>
            <a:r>
              <a:rPr lang="en-US" dirty="0" err="1" smtClean="0"/>
              <a:t>LabBroadcast</a:t>
            </a:r>
            <a:r>
              <a:rPr lang="en-US" dirty="0" smtClean="0"/>
              <a:t> - send/receive </a:t>
            </a:r>
            <a:r>
              <a:rPr lang="en-US" dirty="0"/>
              <a:t>data from all </a:t>
            </a:r>
            <a:r>
              <a:rPr lang="en-US" dirty="0" smtClean="0"/>
              <a:t>labs</a:t>
            </a:r>
            <a:endParaRPr lang="en-US" dirty="0"/>
          </a:p>
          <a:p>
            <a:r>
              <a:rPr lang="en-US" dirty="0" err="1"/>
              <a:t>L</a:t>
            </a:r>
            <a:r>
              <a:rPr lang="en-US" dirty="0" err="1" smtClean="0"/>
              <a:t>abBarrier</a:t>
            </a:r>
            <a:r>
              <a:rPr lang="en-US" dirty="0" smtClean="0"/>
              <a:t> - pause </a:t>
            </a:r>
            <a:r>
              <a:rPr lang="en-US" dirty="0"/>
              <a:t>until all labs reach this </a:t>
            </a:r>
            <a:r>
              <a:rPr lang="en-US" dirty="0" smtClean="0"/>
              <a:t>call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CB1-690B-AF4C-8977-30517BDD0312}" type="datetime1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Parallelization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FF645C0-8224-4D48-BDE4-843CE100023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229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81625" y="274638"/>
            <a:ext cx="5548842" cy="6014052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nl-NL" dirty="0" smtClean="0"/>
              <a:t>Client		Worker1 	Worker2 </a:t>
            </a:r>
          </a:p>
          <a:p>
            <a:pPr marL="114300" indent="0">
              <a:buNone/>
            </a:pPr>
            <a:r>
              <a:rPr lang="nl-NL" dirty="0" smtClean="0"/>
              <a:t>a </a:t>
            </a:r>
            <a:r>
              <a:rPr lang="nl-NL" dirty="0"/>
              <a:t>b e </a:t>
            </a:r>
            <a:r>
              <a:rPr lang="nl-NL" dirty="0" smtClean="0"/>
              <a:t>		c </a:t>
            </a:r>
            <a:r>
              <a:rPr lang="nl-NL" dirty="0"/>
              <a:t>d f </a:t>
            </a:r>
            <a:r>
              <a:rPr lang="nl-NL" dirty="0" smtClean="0"/>
              <a:t>	</a:t>
            </a:r>
            <a:r>
              <a:rPr lang="nl-NL" dirty="0"/>
              <a:t>	</a:t>
            </a:r>
            <a:r>
              <a:rPr lang="nl-NL" dirty="0" smtClean="0"/>
              <a:t>c </a:t>
            </a:r>
            <a:r>
              <a:rPr lang="nl-NL" dirty="0"/>
              <a:t>d f </a:t>
            </a:r>
            <a:endParaRPr lang="nl-NL" dirty="0" smtClean="0"/>
          </a:p>
          <a:p>
            <a:pPr marL="114300" indent="0">
              <a:buNone/>
            </a:pPr>
            <a:r>
              <a:rPr lang="nl-NL" dirty="0" smtClean="0"/>
              <a:t>--------------------------------------- </a:t>
            </a:r>
          </a:p>
          <a:p>
            <a:pPr marL="114300" indent="0">
              <a:buNone/>
            </a:pPr>
            <a:r>
              <a:rPr lang="nl-NL" b="1" dirty="0" smtClean="0"/>
              <a:t>3</a:t>
            </a:r>
            <a:r>
              <a:rPr lang="nl-NL" dirty="0" smtClean="0"/>
              <a:t> </a:t>
            </a:r>
            <a:r>
              <a:rPr lang="nl-NL" dirty="0"/>
              <a:t>- - </a:t>
            </a:r>
            <a:r>
              <a:rPr lang="nl-NL" dirty="0" smtClean="0"/>
              <a:t> 		- </a:t>
            </a:r>
            <a:r>
              <a:rPr lang="nl-NL" dirty="0"/>
              <a:t>- - </a:t>
            </a:r>
            <a:r>
              <a:rPr lang="nl-NL" dirty="0" smtClean="0"/>
              <a:t> 		- </a:t>
            </a:r>
            <a:r>
              <a:rPr lang="nl-NL" dirty="0"/>
              <a:t>- - </a:t>
            </a:r>
            <a:endParaRPr lang="nl-NL" dirty="0" smtClean="0"/>
          </a:p>
          <a:p>
            <a:pPr marL="114300" indent="0">
              <a:buNone/>
            </a:pPr>
            <a:r>
              <a:rPr lang="nl-NL" dirty="0" smtClean="0"/>
              <a:t>3 </a:t>
            </a:r>
            <a:r>
              <a:rPr lang="nl-NL" b="1" dirty="0"/>
              <a:t>4</a:t>
            </a:r>
            <a:r>
              <a:rPr lang="nl-NL" dirty="0"/>
              <a:t> - </a:t>
            </a:r>
            <a:r>
              <a:rPr lang="nl-NL" dirty="0" smtClean="0"/>
              <a:t> 		- </a:t>
            </a:r>
            <a:r>
              <a:rPr lang="nl-NL" dirty="0"/>
              <a:t>- - 	</a:t>
            </a:r>
            <a:r>
              <a:rPr lang="nl-NL" dirty="0" smtClean="0"/>
              <a:t>	- </a:t>
            </a:r>
            <a:r>
              <a:rPr lang="nl-NL" dirty="0"/>
              <a:t>- - </a:t>
            </a:r>
          </a:p>
          <a:p>
            <a:pPr marL="114300" indent="0">
              <a:buNone/>
            </a:pPr>
            <a:endParaRPr lang="nl-NL" dirty="0" smtClean="0"/>
          </a:p>
          <a:p>
            <a:pPr marL="114300" indent="0">
              <a:buNone/>
            </a:pPr>
            <a:r>
              <a:rPr lang="nl-NL" dirty="0" smtClean="0"/>
              <a:t>3 </a:t>
            </a:r>
            <a:r>
              <a:rPr lang="nl-NL" dirty="0"/>
              <a:t>4 - </a:t>
            </a:r>
            <a:r>
              <a:rPr lang="nl-NL" dirty="0" smtClean="0"/>
              <a:t> 		</a:t>
            </a:r>
            <a:r>
              <a:rPr lang="nl-NL" b="1" dirty="0" smtClean="0"/>
              <a:t>1</a:t>
            </a:r>
            <a:r>
              <a:rPr lang="nl-NL" dirty="0" smtClean="0"/>
              <a:t> </a:t>
            </a:r>
            <a:r>
              <a:rPr lang="nl-NL" dirty="0"/>
              <a:t>- - 	</a:t>
            </a:r>
            <a:r>
              <a:rPr lang="nl-NL" dirty="0" smtClean="0"/>
              <a:t>	</a:t>
            </a:r>
            <a:r>
              <a:rPr lang="nl-NL" b="1" dirty="0" smtClean="0"/>
              <a:t>2</a:t>
            </a:r>
            <a:r>
              <a:rPr lang="nl-NL" dirty="0" smtClean="0"/>
              <a:t> </a:t>
            </a:r>
            <a:r>
              <a:rPr lang="nl-NL" dirty="0"/>
              <a:t>- - </a:t>
            </a:r>
            <a:endParaRPr lang="nl-NL" dirty="0" smtClean="0"/>
          </a:p>
          <a:p>
            <a:pPr marL="114300" indent="0">
              <a:buNone/>
            </a:pPr>
            <a:r>
              <a:rPr lang="nl-NL" dirty="0" smtClean="0"/>
              <a:t>3 </a:t>
            </a:r>
            <a:r>
              <a:rPr lang="nl-NL" dirty="0"/>
              <a:t>4 </a:t>
            </a:r>
            <a:r>
              <a:rPr lang="nl-NL" dirty="0" smtClean="0"/>
              <a:t>- 		1 </a:t>
            </a:r>
            <a:r>
              <a:rPr lang="nl-NL" b="1" dirty="0"/>
              <a:t>4</a:t>
            </a:r>
            <a:r>
              <a:rPr lang="nl-NL" dirty="0"/>
              <a:t> - 	</a:t>
            </a:r>
            <a:r>
              <a:rPr lang="nl-NL" dirty="0" smtClean="0"/>
              <a:t>	2 </a:t>
            </a:r>
            <a:r>
              <a:rPr lang="nl-NL" b="1" dirty="0"/>
              <a:t>5</a:t>
            </a:r>
            <a:r>
              <a:rPr lang="nl-NL" dirty="0"/>
              <a:t> </a:t>
            </a:r>
            <a:r>
              <a:rPr lang="nl-NL" dirty="0" smtClean="0"/>
              <a:t>– </a:t>
            </a:r>
          </a:p>
          <a:p>
            <a:pPr marL="114300" indent="0">
              <a:buNone/>
            </a:pPr>
            <a:endParaRPr lang="nl-NL" dirty="0" smtClean="0"/>
          </a:p>
          <a:p>
            <a:pPr marL="114300" indent="0">
              <a:buNone/>
            </a:pPr>
            <a:r>
              <a:rPr lang="nl-NL" dirty="0" smtClean="0"/>
              <a:t>3 </a:t>
            </a:r>
            <a:r>
              <a:rPr lang="nl-NL" dirty="0"/>
              <a:t>4 </a:t>
            </a:r>
            <a:r>
              <a:rPr lang="nl-NL" b="1" dirty="0"/>
              <a:t>7</a:t>
            </a:r>
            <a:r>
              <a:rPr lang="nl-NL" dirty="0"/>
              <a:t> </a:t>
            </a:r>
            <a:r>
              <a:rPr lang="nl-NL" dirty="0" smtClean="0"/>
              <a:t> 	1 </a:t>
            </a:r>
            <a:r>
              <a:rPr lang="nl-NL" dirty="0"/>
              <a:t>4 - 	</a:t>
            </a:r>
            <a:r>
              <a:rPr lang="nl-NL" dirty="0" smtClean="0"/>
              <a:t>	2 </a:t>
            </a:r>
            <a:r>
              <a:rPr lang="nl-NL" dirty="0"/>
              <a:t>5 </a:t>
            </a:r>
            <a:r>
              <a:rPr lang="nl-NL" dirty="0" smtClean="0"/>
              <a:t>– </a:t>
            </a:r>
          </a:p>
          <a:p>
            <a:pPr marL="114300" indent="0">
              <a:buNone/>
            </a:pPr>
            <a:r>
              <a:rPr lang="nl-NL" dirty="0" smtClean="0"/>
              <a:t>3 </a:t>
            </a:r>
            <a:r>
              <a:rPr lang="nl-NL" dirty="0"/>
              <a:t>4 7 	</a:t>
            </a:r>
            <a:r>
              <a:rPr lang="nl-NL" dirty="0" smtClean="0"/>
              <a:t>	1 </a:t>
            </a:r>
            <a:r>
              <a:rPr lang="nl-NL" dirty="0"/>
              <a:t>4 - 	</a:t>
            </a:r>
            <a:r>
              <a:rPr lang="nl-NL" dirty="0" smtClean="0"/>
              <a:t>	</a:t>
            </a:r>
            <a:r>
              <a:rPr lang="nl-NL" b="1" dirty="0" smtClean="0"/>
              <a:t>5</a:t>
            </a:r>
            <a:r>
              <a:rPr lang="nl-NL" dirty="0" smtClean="0"/>
              <a:t> 5 – </a:t>
            </a:r>
          </a:p>
          <a:p>
            <a:pPr marL="114300" indent="0">
              <a:buNone/>
            </a:pPr>
            <a:endParaRPr lang="nl-NL" dirty="0" smtClean="0"/>
          </a:p>
          <a:p>
            <a:pPr marL="114300" indent="0">
              <a:buNone/>
            </a:pPr>
            <a:r>
              <a:rPr lang="nl-NL" dirty="0" smtClean="0"/>
              <a:t>3 </a:t>
            </a:r>
            <a:r>
              <a:rPr lang="nl-NL" dirty="0"/>
              <a:t>4 7 	</a:t>
            </a:r>
            <a:r>
              <a:rPr lang="nl-NL" dirty="0" smtClean="0"/>
              <a:t>	1 </a:t>
            </a:r>
            <a:r>
              <a:rPr lang="nl-NL" dirty="0"/>
              <a:t>4 </a:t>
            </a:r>
            <a:r>
              <a:rPr lang="nl-NL" b="1" dirty="0"/>
              <a:t>4 </a:t>
            </a:r>
            <a:r>
              <a:rPr lang="nl-NL" dirty="0"/>
              <a:t>	</a:t>
            </a:r>
            <a:r>
              <a:rPr lang="nl-NL" dirty="0" smtClean="0"/>
              <a:t>	5 5 </a:t>
            </a:r>
            <a:r>
              <a:rPr lang="nl-NL" b="1" dirty="0"/>
              <a:t>20</a:t>
            </a:r>
            <a:endParaRPr lang="en-US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465F1-94C7-304F-A0AF-8971242C204E}" type="datetime1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Parallelization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FF645C0-8224-4D48-BDE4-843CE100023A}" type="slidenum">
              <a:rPr lang="en-US" smtClean="0"/>
              <a:t>8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19667" y="1543051"/>
            <a:ext cx="4461933" cy="49079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buNone/>
            </a:pPr>
            <a:r>
              <a:rPr lang="nl-NL" dirty="0"/>
              <a:t>a = 3; </a:t>
            </a:r>
          </a:p>
          <a:p>
            <a:pPr marL="114300" indent="0">
              <a:buNone/>
            </a:pPr>
            <a:r>
              <a:rPr lang="nl-NL" dirty="0"/>
              <a:t>b = 4; </a:t>
            </a:r>
          </a:p>
          <a:p>
            <a:pPr marL="114300" indent="0">
              <a:buNone/>
            </a:pPr>
            <a:r>
              <a:rPr lang="nl-NL" dirty="0" err="1"/>
              <a:t>spmd</a:t>
            </a:r>
            <a:r>
              <a:rPr lang="nl-NL" dirty="0"/>
              <a:t> </a:t>
            </a:r>
          </a:p>
          <a:p>
            <a:pPr marL="114300" indent="0">
              <a:buNone/>
            </a:pPr>
            <a:r>
              <a:rPr lang="nl-NL" dirty="0"/>
              <a:t>     c = </a:t>
            </a:r>
            <a:r>
              <a:rPr lang="nl-NL" dirty="0" err="1"/>
              <a:t>labindex</a:t>
            </a:r>
            <a:r>
              <a:rPr lang="nl-NL" dirty="0"/>
              <a:t>();</a:t>
            </a:r>
          </a:p>
          <a:p>
            <a:pPr marL="114300" indent="0">
              <a:buNone/>
            </a:pPr>
            <a:r>
              <a:rPr lang="nl-NL" dirty="0"/>
              <a:t>     d = c + a; </a:t>
            </a:r>
          </a:p>
          <a:p>
            <a:pPr marL="114300" indent="0">
              <a:buNone/>
            </a:pPr>
            <a:r>
              <a:rPr lang="nl-NL" dirty="0"/>
              <a:t>end </a:t>
            </a:r>
          </a:p>
          <a:p>
            <a:pPr marL="114300" indent="0">
              <a:buNone/>
            </a:pPr>
            <a:r>
              <a:rPr lang="nl-NL" dirty="0"/>
              <a:t>e = a + d{1};</a:t>
            </a:r>
          </a:p>
          <a:p>
            <a:pPr marL="114300" indent="0">
              <a:buNone/>
            </a:pPr>
            <a:r>
              <a:rPr lang="nl-NL" dirty="0"/>
              <a:t>c{2} = 5;</a:t>
            </a:r>
          </a:p>
          <a:p>
            <a:pPr marL="114300" indent="0">
              <a:buNone/>
            </a:pPr>
            <a:r>
              <a:rPr lang="nl-NL" dirty="0" err="1"/>
              <a:t>spmd</a:t>
            </a:r>
            <a:endParaRPr lang="nl-NL" dirty="0"/>
          </a:p>
          <a:p>
            <a:pPr marL="114300" indent="0">
              <a:buNone/>
            </a:pPr>
            <a:r>
              <a:rPr lang="nl-NL" dirty="0"/>
              <a:t>     f = c * b;</a:t>
            </a:r>
          </a:p>
          <a:p>
            <a:pPr marL="114300" indent="0">
              <a:buNone/>
            </a:pPr>
            <a:r>
              <a:rPr lang="nl-NL" dirty="0"/>
              <a:t>end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181600" y="6115050"/>
            <a:ext cx="550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http://www.icam.vt.edu/Computing/fdi_2012_spmd.pdf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321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Using </a:t>
            </a:r>
            <a:r>
              <a:rPr lang="en-US" dirty="0" err="1" smtClean="0"/>
              <a:t>LabSendReceive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labsr.sh</a:t>
            </a:r>
            <a:endParaRPr lang="en-US" dirty="0" smtClean="0"/>
          </a:p>
          <a:p>
            <a:r>
              <a:rPr lang="en-US" dirty="0" err="1"/>
              <a:t>l</a:t>
            </a:r>
            <a:r>
              <a:rPr lang="en-US" dirty="0" err="1" smtClean="0"/>
              <a:t>absr.m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CB1-690B-AF4C-8977-30517BDD0312}" type="datetime1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Parallelization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FF645C0-8224-4D48-BDE4-843CE100023A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1970" y="1924847"/>
            <a:ext cx="2749570" cy="2749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539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c_computing2_red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c_computing2_red" id="{38D184ED-162F-0640-BC91-9BF4D1607B31}" vid="{6DFA47C5-62F8-2845-B0F8-AD7CEEA2C0DF}"/>
    </a:ext>
  </a:extLst>
</a:theme>
</file>

<file path=ppt/theme/theme2.xml><?xml version="1.0" encoding="utf-8"?>
<a:theme xmlns:a="http://schemas.openxmlformats.org/drawingml/2006/main" name="rc_theme_new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c_theme_new" id="{299CF24B-FAA3-AB4D-9305-76A0FF170DD5}" vid="{19065083-DBC7-734A-8549-F25E43AEB0F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rc_computing2_red</Template>
  <TotalTime>166</TotalTime>
  <Words>829</Words>
  <Application>Microsoft Macintosh PowerPoint</Application>
  <PresentationFormat>Widescreen</PresentationFormat>
  <Paragraphs>182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Calibri</vt:lpstr>
      <vt:lpstr>Courier</vt:lpstr>
      <vt:lpstr>Helvetica Neue</vt:lpstr>
      <vt:lpstr>Arial</vt:lpstr>
      <vt:lpstr>rc_computing2_red</vt:lpstr>
      <vt:lpstr>rc_theme_new</vt:lpstr>
      <vt:lpstr>Parallel Computing - Matlab – Part 2</vt:lpstr>
      <vt:lpstr>Outline</vt:lpstr>
      <vt:lpstr>Spmd Command</vt:lpstr>
      <vt:lpstr>Spmd Command</vt:lpstr>
      <vt:lpstr>Spmd Code</vt:lpstr>
      <vt:lpstr>Composite Variables</vt:lpstr>
      <vt:lpstr>Data exchange between workers</vt:lpstr>
      <vt:lpstr>PowerPoint Presentation</vt:lpstr>
      <vt:lpstr>Example Using LabSendReceive</vt:lpstr>
      <vt:lpstr>Your Turn</vt:lpstr>
      <vt:lpstr>What Are GPUs?</vt:lpstr>
      <vt:lpstr>When Should You Use a GPU?</vt:lpstr>
      <vt:lpstr>Matlab Computations on a GPU</vt:lpstr>
      <vt:lpstr>gpuArray example</vt:lpstr>
      <vt:lpstr>Example</vt:lpstr>
      <vt:lpstr>Your Turn</vt:lpstr>
      <vt:lpstr>Distributed Arrays</vt:lpstr>
      <vt:lpstr>Matlab and the Cloud</vt:lpstr>
      <vt:lpstr>Matlab and the Cloud</vt:lpstr>
      <vt:lpstr>Questions?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GPUs and Cloud Computing - Matlab</dc:title>
  <dc:creator>Shelley Knuth</dc:creator>
  <cp:lastModifiedBy>Shelley Knuth</cp:lastModifiedBy>
  <cp:revision>15</cp:revision>
  <dcterms:created xsi:type="dcterms:W3CDTF">2017-05-12T21:33:06Z</dcterms:created>
  <dcterms:modified xsi:type="dcterms:W3CDTF">2017-05-13T00:49:36Z</dcterms:modified>
</cp:coreProperties>
</file>

<file path=docProps/thumbnail.jpeg>
</file>